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14"/>
  </p:notesMasterIdLst>
  <p:handoutMasterIdLst>
    <p:handoutMasterId r:id="rId15"/>
  </p:handoutMasterIdLst>
  <p:sldIdLst>
    <p:sldId id="256" r:id="rId2"/>
    <p:sldId id="363" r:id="rId3"/>
    <p:sldId id="260" r:id="rId4"/>
    <p:sldId id="364" r:id="rId5"/>
    <p:sldId id="271" r:id="rId6"/>
    <p:sldId id="258" r:id="rId7"/>
    <p:sldId id="259" r:id="rId8"/>
    <p:sldId id="275" r:id="rId9"/>
    <p:sldId id="269" r:id="rId10"/>
    <p:sldId id="358" r:id="rId11"/>
    <p:sldId id="359" r:id="rId12"/>
    <p:sldId id="3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16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96D5E-A57E-D34F-A916-0D15687B3166}" type="datetimeFigureOut">
              <a:rPr lang="en-US" smtClean="0"/>
              <a:t>8/1/23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36927-A2AC-1C48-8ED0-7439A9634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17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B82A5-AB8F-DB41-A1C6-74655BCAE713}" type="datetimeFigureOut">
              <a:rPr lang="en-US" smtClean="0"/>
              <a:t>8/1/23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542DA-41A9-C942-A3FE-C6FE41F3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589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542DA-41A9-C942-A3FE-C6FE41F342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1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542DA-41A9-C942-A3FE-C6FE41F342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2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542DA-41A9-C942-A3FE-C6FE41F342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8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542DA-41A9-C942-A3FE-C6FE41F342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542DA-41A9-C942-A3FE-C6FE41F342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542DA-41A9-C942-A3FE-C6FE41F342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6594-520A-F14F-8C01-CB1A276AC609}" type="datetime1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BCC6-3247-F147-A429-2D46B3B36562}" type="datetime1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9F74-D109-7A4B-87BB-05D0B721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E0BFA-422C-354A-8F98-86536D88A2F9}" type="datetime1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9F74-D109-7A4B-87BB-05D0B721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4D56-13B4-1646-8E5C-8C7B618ACFE8}" type="datetime1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9F74-D109-7A4B-87BB-05D0B721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952E-B78E-A442-9581-2F12481F1C53}" type="datetime1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9F74-D109-7A4B-87BB-05D0B721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680-D277-D24B-B3FD-18BEF1D3F0EE}" type="datetime1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9F74-D109-7A4B-87BB-05D0B721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30D7-C039-4647-BE21-858D4A78CAC0}" type="datetime1">
              <a:rPr lang="en-US" smtClean="0"/>
              <a:t>8/1/23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9F74-D109-7A4B-87BB-05D0B721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FDE3-F42B-404A-8C83-873B0D7907CB}" type="datetime1">
              <a:rPr lang="en-US" smtClean="0"/>
              <a:t>8/1/23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9F74-D109-7A4B-87BB-05D0B721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B4B1-8519-A446-B7DB-8CE3209A8282}" type="datetime1">
              <a:rPr lang="en-US" smtClean="0"/>
              <a:t>8/1/23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9F74-D109-7A4B-87BB-05D0B721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F416-2324-F941-8092-1E2FD31910A0}" type="datetime1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B75C-34A2-C646-BDA9-425FA2D631AF}" type="datetime1">
              <a:rPr lang="en-US" smtClean="0"/>
              <a:t>8/1/23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239F74-D109-7A4B-87BB-05D0B721CD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D239F74-D109-7A4B-87BB-05D0B721CDE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F9F67AD-8D11-6A4A-8C57-E708A6C9AD37}" type="datetime1">
              <a:rPr lang="en-US" smtClean="0"/>
              <a:t>8/1/23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65162" y="1830387"/>
            <a:ext cx="7772400" cy="1470025"/>
          </a:xfrm>
        </p:spPr>
        <p:txBody>
          <a:bodyPr/>
          <a:lstStyle/>
          <a:p>
            <a:r>
              <a:rPr lang="en-US" dirty="0"/>
              <a:t>Pushing back and pushing forward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22325" y="4292600"/>
            <a:ext cx="7458075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Christine Sleeter</a:t>
            </a:r>
          </a:p>
          <a:p>
            <a:r>
              <a:rPr lang="en-US" sz="3200" dirty="0"/>
              <a:t>California State university Monterey Bay</a:t>
            </a:r>
          </a:p>
          <a:p>
            <a:endParaRPr lang="en-US" sz="3200" dirty="0"/>
          </a:p>
          <a:p>
            <a:pPr algn="r"/>
            <a:r>
              <a:rPr lang="en-US" sz="3200" i="1" dirty="0"/>
              <a:t>Summer 2023 EDJE Conference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94725" y="5648325"/>
            <a:ext cx="549275" cy="396875"/>
          </a:xfrm>
        </p:spPr>
        <p:txBody>
          <a:bodyPr/>
          <a:lstStyle/>
          <a:p>
            <a:fld id="{8D239F74-D109-7A4B-87BB-05D0B721CD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07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58" y="617458"/>
            <a:ext cx="8338325" cy="51156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Ethnic Studies Curriculum and Student Achievement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209743"/>
              </p:ext>
            </p:extLst>
          </p:nvPr>
        </p:nvGraphicFramePr>
        <p:xfrm>
          <a:off x="9757" y="1664334"/>
          <a:ext cx="8524628" cy="480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5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2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Author(s)</a:t>
                      </a:r>
                    </a:p>
                  </a:txBody>
                  <a:tcPr marL="68580" marR="68580" marT="34290" marB="34290">
                    <a:solidFill>
                      <a:srgbClr val="CCB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Curriculum</a:t>
                      </a:r>
                    </a:p>
                  </a:txBody>
                  <a:tcPr marL="68580" marR="68580" marT="34290" marB="34290">
                    <a:solidFill>
                      <a:srgbClr val="CCB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Level</a:t>
                      </a:r>
                    </a:p>
                  </a:txBody>
                  <a:tcPr marL="68580" marR="68580" marT="34290" marB="34290">
                    <a:solidFill>
                      <a:srgbClr val="CCB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Research Design</a:t>
                      </a:r>
                    </a:p>
                  </a:txBody>
                  <a:tcPr marL="68580" marR="68580" marT="34290" marB="34290">
                    <a:solidFill>
                      <a:srgbClr val="CCB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Outcome(s)</a:t>
                      </a:r>
                    </a:p>
                  </a:txBody>
                  <a:tcPr marL="68580" marR="68580" marT="34290" marB="34290">
                    <a:solidFill>
                      <a:srgbClr val="CCB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Impact</a:t>
                      </a:r>
                    </a:p>
                  </a:txBody>
                  <a:tcPr marL="68580" marR="68580" marT="34290" marB="34290">
                    <a:solidFill>
                      <a:srgbClr val="CCB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Dee, Penner, 2017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SFUSD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Ethnic Studies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dirty="0"/>
                        <a:t> grade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Quasi-experimental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GPA, attendance, credits toward grad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Positive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dirty="0"/>
                        <a:t>Bonilla, Dee, Penner, 2021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SFUSD Ethnic Studies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dirty="0"/>
                        <a:t> grade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Longitudinal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Graduation, college attendance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Positive for graduation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4625478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Cabrera et al., 2014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TUSD’s MAS 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 school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Quasi-experimental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Standardized tests, graduation rates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Positive</a:t>
                      </a:r>
                    </a:p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Cammarota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Romero, 2009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TUSD’s Social Justice Ed Project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</a:t>
                      </a:r>
                      <a:r>
                        <a:rPr lang="en-US" sz="1200" baseline="0" dirty="0"/>
                        <a:t> school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Pre-post no control group, interviews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 scores, grad rates, sense of empowerment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Positive</a:t>
                      </a:r>
                    </a:p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nb-NO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Kisker</a:t>
                      </a:r>
                      <a:r>
                        <a:rPr lang="nb-NO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et al., 2012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Math in a Cultural Context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  <a:r>
                        <a:rPr lang="en-US" sz="1200" baseline="30000" dirty="0"/>
                        <a:t>nd</a:t>
                      </a:r>
                      <a:r>
                        <a:rPr lang="en-US" sz="1200" dirty="0"/>
                        <a:t> grade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Pre-post control group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Math achievement tests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Positive</a:t>
                      </a:r>
                    </a:p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fr-FR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Lipka</a:t>
                      </a:r>
                      <a:r>
                        <a:rPr lang="fr-FR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et al., 2005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Math in a Cultural Context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dirty="0"/>
                        <a:t> grade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Pre-post control group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Benchmark achievement texts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Positive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McCarty &amp; Lee, 2014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Native American Community Academy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Middle, H.S.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Qualitative; pre-post no control </a:t>
                      </a:r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 skills achievement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Positive</a:t>
                      </a:r>
                    </a:p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McCarty, 1993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Rough Rock Navajo English-Lang Arts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Elem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Qualitative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Reading</a:t>
                      </a:r>
                      <a:r>
                        <a:rPr lang="en-US" sz="1200" baseline="0" dirty="0"/>
                        <a:t> scores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Positive</a:t>
                      </a:r>
                    </a:p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Matthews &amp; Smith, 1994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Culturally relevant science,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 Indian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4-8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grades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Pre-post control group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 achievement, attitudes toward science &amp; Native Americans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Positive</a:t>
                      </a:r>
                    </a:p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Green-Gibson &amp; </a:t>
                      </a:r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Collett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2014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African American cultural infusion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200" b="0" i="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grades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Causal comparative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School AYP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Positive</a:t>
                      </a:r>
                    </a:p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6BEE-49C0-6944-A296-FC112464EC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91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6596"/>
              </p:ext>
            </p:extLst>
          </p:nvPr>
        </p:nvGraphicFramePr>
        <p:xfrm>
          <a:off x="9757" y="1649733"/>
          <a:ext cx="8521316" cy="2662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7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6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11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Author(s) </a:t>
                      </a:r>
                    </a:p>
                  </a:txBody>
                  <a:tcPr marL="68580" marR="68580" marT="34290" marB="34290">
                    <a:solidFill>
                      <a:srgbClr val="CCB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Curriculum</a:t>
                      </a:r>
                    </a:p>
                  </a:txBody>
                  <a:tcPr marL="68580" marR="68580" marT="34290" marB="34290">
                    <a:solidFill>
                      <a:srgbClr val="CCB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Level</a:t>
                      </a:r>
                    </a:p>
                  </a:txBody>
                  <a:tcPr marL="68580" marR="68580" marT="34290" marB="34290">
                    <a:solidFill>
                      <a:srgbClr val="CCB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Research Design</a:t>
                      </a:r>
                    </a:p>
                  </a:txBody>
                  <a:tcPr marL="68580" marR="68580" marT="34290" marB="34290">
                    <a:solidFill>
                      <a:srgbClr val="CCB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Outcome(s)</a:t>
                      </a:r>
                    </a:p>
                  </a:txBody>
                  <a:tcPr marL="68580" marR="68580" marT="34290" marB="34290">
                    <a:solidFill>
                      <a:srgbClr val="CCB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Impact</a:t>
                      </a:r>
                    </a:p>
                  </a:txBody>
                  <a:tcPr marL="68580" marR="68580" marT="34290" marB="34290">
                    <a:solidFill>
                      <a:srgbClr val="CCB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18">
                <a:tc>
                  <a:txBody>
                    <a:bodyPr/>
                    <a:lstStyle/>
                    <a:p>
                      <a:r>
                        <a:rPr lang="tr-TR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Duncan</a:t>
                      </a:r>
                      <a:r>
                        <a:rPr lang="tr-TR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2012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Africentric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U.S. history course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dirty="0"/>
                        <a:t> grade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Quasi-experimental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Academic achievement, student self-efficacy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Positive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66906970"/>
                  </a:ext>
                </a:extLst>
              </a:tr>
              <a:tr h="278225">
                <a:tc>
                  <a:txBody>
                    <a:bodyPr/>
                    <a:lstStyle/>
                    <a:p>
                      <a:r>
                        <a:rPr lang="en-US" sz="1200" dirty="0"/>
                        <a:t>Baker, 2017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Afrocentric curriculum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  <a:r>
                        <a:rPr lang="en-US" sz="1200" baseline="30000" dirty="0"/>
                        <a:t> -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5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correlational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Reading scores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Positive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18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Rickford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2001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Culturally relevant texts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Middle school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Post-interviews, no control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Comprehension, higher order thinking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Positive</a:t>
                      </a:r>
                    </a:p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018">
                <a:tc>
                  <a:txBody>
                    <a:bodyPr/>
                    <a:lstStyle/>
                    <a:p>
                      <a:r>
                        <a:rPr lang="nb-NO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Tyson, 2002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Multicultural literature in social</a:t>
                      </a:r>
                      <a:r>
                        <a:rPr lang="en-US" sz="1200" baseline="0" dirty="0"/>
                        <a:t> studies class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Middle school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Interviews, classroom observations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text, knowledge of social issues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Positive</a:t>
                      </a:r>
                    </a:p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2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Ginwright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2000</a:t>
                      </a:r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EA4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Afrocentric culture infused through curriculum and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school</a:t>
                      </a:r>
                      <a:endParaRPr lang="en-US" sz="1200" dirty="0"/>
                    </a:p>
                  </a:txBody>
                  <a:tcPr marL="68580" marR="68580" marT="34290" marB="34290">
                    <a:solidFill>
                      <a:srgbClr val="FEA4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 school</a:t>
                      </a:r>
                    </a:p>
                  </a:txBody>
                  <a:tcPr marL="68580" marR="68580" marT="34290" marB="34290">
                    <a:solidFill>
                      <a:srgbClr val="FEA4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Qualitative case study</a:t>
                      </a:r>
                    </a:p>
                  </a:txBody>
                  <a:tcPr marL="68580" marR="68580" marT="34290" marB="34290">
                    <a:solidFill>
                      <a:srgbClr val="FEA4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Academic achievement, academic participation</a:t>
                      </a:r>
                    </a:p>
                  </a:txBody>
                  <a:tcPr marL="68580" marR="68580" marT="34290" marB="34290">
                    <a:solidFill>
                      <a:srgbClr val="FEA4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 impact</a:t>
                      </a:r>
                    </a:p>
                  </a:txBody>
                  <a:tcPr marL="68580" marR="68580" marT="34290" marB="34290">
                    <a:solidFill>
                      <a:srgbClr val="FE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6BEE-49C0-6944-A296-FC112464ECC2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BBDB90-D263-8728-2C01-38F783554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58" y="617458"/>
            <a:ext cx="8338325" cy="51156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Ethnic Studies Curriculum and Student Achievement</a:t>
            </a:r>
          </a:p>
        </p:txBody>
      </p:sp>
    </p:spTree>
    <p:extLst>
      <p:ext uri="{BB962C8B-B14F-4D97-AF65-F5344CB8AC3E}">
        <p14:creationId xmlns:p14="http://schemas.microsoft.com/office/powerpoint/2010/main" val="787783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D2C98C4-73DF-5F4E-8A34-0E36F8275DC9}" type="slidenum">
              <a:rPr lang="en-US"/>
              <a:pPr/>
              <a:t>12</a:t>
            </a:fld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47050" y="1951672"/>
            <a:ext cx="761684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92881" indent="-19288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</a:rPr>
              <a:t>Ethnic studies, women’s studies usually have positive impact on attitudes about race</a:t>
            </a:r>
          </a:p>
          <a:p>
            <a:pPr marL="192881" indent="-19288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</a:rPr>
              <a:t>Students develop greater empathy for the group(s) the curriculum focuses on</a:t>
            </a:r>
          </a:p>
          <a:p>
            <a:pPr marL="192881" indent="-19288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</a:rPr>
              <a:t>Cross-group interaction strengthens positive impact</a:t>
            </a:r>
          </a:p>
          <a:p>
            <a:pPr marL="192881" indent="-19288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</a:rPr>
              <a:t>Impact greater on white student attitudes than on BIPOC student attitudes, although white students often struggle initially</a:t>
            </a:r>
          </a:p>
          <a:p>
            <a:pPr marL="192881" indent="-19288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</a:rPr>
              <a:t>Instruction taking students’ actual questions into account is more powerful than instruction that does not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9DABD8-797A-0217-D17C-C37BB804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58" y="617458"/>
            <a:ext cx="8338325" cy="51156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Ethnic Studies and cross-racial attitudes of diverse populations</a:t>
            </a:r>
          </a:p>
        </p:txBody>
      </p:sp>
    </p:spTree>
    <p:extLst>
      <p:ext uri="{BB962C8B-B14F-4D97-AF65-F5344CB8AC3E}">
        <p14:creationId xmlns:p14="http://schemas.microsoft.com/office/powerpoint/2010/main" val="421957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C64DC5-81B9-8336-4B3A-DBEB7580E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7235" y="0"/>
            <a:ext cx="9881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2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D39218-9AB4-6B05-A49D-E73EDE621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024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28ECB3-7082-6CC2-0498-7D54E46488F5}"/>
              </a:ext>
            </a:extLst>
          </p:cNvPr>
          <p:cNvSpPr txBox="1"/>
          <p:nvPr/>
        </p:nvSpPr>
        <p:spPr>
          <a:xfrm>
            <a:off x="5829300" y="5596708"/>
            <a:ext cx="30475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African American Policy Forum</a:t>
            </a:r>
          </a:p>
        </p:txBody>
      </p:sp>
    </p:spTree>
    <p:extLst>
      <p:ext uri="{BB962C8B-B14F-4D97-AF65-F5344CB8AC3E}">
        <p14:creationId xmlns:p14="http://schemas.microsoft.com/office/powerpoint/2010/main" val="78913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BCE04D-558A-0810-F0B6-106D371C8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2" y="1225662"/>
            <a:ext cx="8962617" cy="4775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194BF8-E2AF-EB1B-390A-5E17790F50D4}"/>
              </a:ext>
            </a:extLst>
          </p:cNvPr>
          <p:cNvSpPr txBox="1"/>
          <p:nvPr/>
        </p:nvSpPr>
        <p:spPr>
          <a:xfrm>
            <a:off x="5829300" y="5596708"/>
            <a:ext cx="30475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African American Policy Forum</a:t>
            </a:r>
          </a:p>
        </p:txBody>
      </p:sp>
    </p:spTree>
    <p:extLst>
      <p:ext uri="{BB962C8B-B14F-4D97-AF65-F5344CB8AC3E}">
        <p14:creationId xmlns:p14="http://schemas.microsoft.com/office/powerpoint/2010/main" val="272548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48" y="274638"/>
            <a:ext cx="8229600" cy="1143000"/>
          </a:xfrm>
        </p:spPr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9F74-D109-7A4B-87BB-05D0B721CDE6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4000" y="1491613"/>
            <a:ext cx="82777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Why the persistent a gap between:</a:t>
            </a:r>
          </a:p>
          <a:p>
            <a:pPr algn="ctr"/>
            <a:r>
              <a:rPr lang="en-US" sz="3200" dirty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teacher education programs claiming to prepare teachers for social justice and diversity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and the continued production of mainly White teachers minimally equipped to offer racially </a:t>
            </a:r>
            <a:r>
              <a:rPr lang="en-US" sz="3200" dirty="0" err="1"/>
              <a:t>minoritized</a:t>
            </a:r>
            <a:r>
              <a:rPr lang="en-US" sz="3200" dirty="0"/>
              <a:t> students a strong and culturally responsive education?</a:t>
            </a:r>
          </a:p>
        </p:txBody>
      </p:sp>
    </p:spTree>
    <p:extLst>
      <p:ext uri="{BB962C8B-B14F-4D97-AF65-F5344CB8AC3E}">
        <p14:creationId xmlns:p14="http://schemas.microsoft.com/office/powerpoint/2010/main" val="390221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48" y="274638"/>
            <a:ext cx="8229600" cy="1143000"/>
          </a:xfrm>
        </p:spPr>
        <p:txBody>
          <a:bodyPr/>
          <a:lstStyle/>
          <a:p>
            <a:r>
              <a:rPr lang="en-US" dirty="0"/>
              <a:t>Critical Race Theory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9F74-D109-7A4B-87BB-05D0B721CDE6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00840" y="1933699"/>
            <a:ext cx="6501978" cy="2597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3448" y="1595438"/>
            <a:ext cx="76939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 core premise of CRT is that racism is endemic, institutional, and systematic; racism is not an aberration, but rather a fundamental way of organizing society. This means that the continued production of teachers, large proportions of whom are not well-equipped to teach racially </a:t>
            </a:r>
            <a:r>
              <a:rPr lang="en-US" sz="3200" dirty="0" err="1"/>
              <a:t>minoritized</a:t>
            </a:r>
            <a:r>
              <a:rPr lang="en-US" sz="3200" dirty="0"/>
              <a:t> students well</a:t>
            </a:r>
            <a:r>
              <a:rPr lang="en-US" sz="3200" b="1" dirty="0"/>
              <a:t>, is not an aberration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435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48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D1282E"/>
                </a:solidFill>
              </a:rPr>
              <a:t>Interest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896" y="1600200"/>
            <a:ext cx="7170303" cy="4826509"/>
          </a:xfrm>
        </p:spPr>
        <p:txBody>
          <a:bodyPr>
            <a:normAutofit/>
          </a:bodyPr>
          <a:lstStyle/>
          <a:p>
            <a:r>
              <a:rPr lang="en-US" sz="3200" dirty="0"/>
              <a:t>Teacher education faculty about 78% white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9F74-D109-7A4B-87BB-05D0B721CDE6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9400" y="2692400"/>
            <a:ext cx="807458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416 US early childhood teacher preparation programs: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the more diverse the full-time faculty, the more likely coursework would focus on working with children and families from culturally diverse backgrounds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the whiter the faculty, the less likely coursework would have such a focus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0452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Lin, C., Maxwell, K. L., Able-Boone, H., &amp; Zimmer, C. R. (2009). Cultural and linguistic diversity in early childhood teacher preparation. Early Childhood Research Quarterly, </a:t>
            </a:r>
            <a:r>
              <a:rPr lang="is-IS" dirty="0"/>
              <a:t>24(1), 64-76.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9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48" y="274638"/>
            <a:ext cx="8229600" cy="1143000"/>
          </a:xfrm>
        </p:spPr>
        <p:txBody>
          <a:bodyPr/>
          <a:lstStyle/>
          <a:p>
            <a:r>
              <a:rPr lang="en-US" dirty="0"/>
              <a:t>Interest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896" y="1600200"/>
            <a:ext cx="7170303" cy="4826509"/>
          </a:xfrm>
        </p:spPr>
        <p:txBody>
          <a:bodyPr>
            <a:normAutofit/>
          </a:bodyPr>
          <a:lstStyle/>
          <a:p>
            <a:r>
              <a:rPr lang="en-US" sz="3200" dirty="0"/>
              <a:t>Teacher education faculty about 78% white</a:t>
            </a:r>
          </a:p>
          <a:p>
            <a:r>
              <a:rPr lang="en-US" sz="3200" dirty="0"/>
              <a:t>Curriculum content generally reflects white sensibilities; “diversity” coursework tends to be separate from rather than integral to the rest of the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9F74-D109-7A4B-87BB-05D0B721CD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21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9F74-D109-7A4B-87BB-05D0B721CDE6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8848" y="1370370"/>
            <a:ext cx="785116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Gorski’s</a:t>
            </a:r>
            <a:r>
              <a:rPr lang="en-US" sz="2600" dirty="0"/>
              <a:t> analysis of 45 syllabi for multicultural education:</a:t>
            </a:r>
          </a:p>
          <a:p>
            <a:endParaRPr lang="en-US" sz="2600" dirty="0"/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600" dirty="0"/>
              <a:t>16% assimilationist orientation, “</a:t>
            </a:r>
            <a:r>
              <a:rPr lang="en-US" sz="2600" dirty="0" err="1"/>
              <a:t>Othering</a:t>
            </a:r>
            <a:r>
              <a:rPr lang="en-US" sz="2600" dirty="0"/>
              <a:t>” language, no attention to systemic inequalities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600" dirty="0"/>
              <a:t>58% celebratory orientation, celebration of differences with little or no attention to systemic inequalities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600" dirty="0"/>
              <a:t>29% critical orientation: education analyzed within larger sociopolitical context  </a:t>
            </a:r>
          </a:p>
          <a:p>
            <a:pPr algn="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5286" y="5863613"/>
            <a:ext cx="753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Gorski</a:t>
            </a:r>
            <a:r>
              <a:rPr lang="en-US" dirty="0"/>
              <a:t>, P. (2009). What we’re teaching teachers: An analysis of multicultural education coursework syllabi. </a:t>
            </a:r>
            <a:r>
              <a:rPr lang="en-US" i="1" dirty="0"/>
              <a:t>Teaching and Teacher Education</a:t>
            </a:r>
            <a:r>
              <a:rPr lang="en-US" dirty="0"/>
              <a:t>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8848" y="274638"/>
            <a:ext cx="8229600" cy="1143000"/>
          </a:xfrm>
        </p:spPr>
        <p:txBody>
          <a:bodyPr/>
          <a:lstStyle/>
          <a:p>
            <a:r>
              <a:rPr lang="en-US" dirty="0"/>
              <a:t>Interest Convergence</a:t>
            </a:r>
          </a:p>
        </p:txBody>
      </p:sp>
    </p:spTree>
    <p:extLst>
      <p:ext uri="{BB962C8B-B14F-4D97-AF65-F5344CB8AC3E}">
        <p14:creationId xmlns:p14="http://schemas.microsoft.com/office/powerpoint/2010/main" val="708271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2636</TotalTime>
  <Words>769</Words>
  <Application>Microsoft Macintosh PowerPoint</Application>
  <PresentationFormat>On-screen Show (4:3)</PresentationFormat>
  <Paragraphs>156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Adjacency</vt:lpstr>
      <vt:lpstr>Pushing back and pushing forward</vt:lpstr>
      <vt:lpstr>PowerPoint Presentation</vt:lpstr>
      <vt:lpstr>PowerPoint Presentation</vt:lpstr>
      <vt:lpstr>PowerPoint Presentation</vt:lpstr>
      <vt:lpstr>The Problem</vt:lpstr>
      <vt:lpstr>Critical Race Theory</vt:lpstr>
      <vt:lpstr>Interest Convergence</vt:lpstr>
      <vt:lpstr>Interest Convergence</vt:lpstr>
      <vt:lpstr>Interest Convergence</vt:lpstr>
      <vt:lpstr>Ethnic Studies Curriculum and Student Achievement</vt:lpstr>
      <vt:lpstr>Ethnic Studies Curriculum and Student Achievement</vt:lpstr>
      <vt:lpstr>Ethnic Studies and cross-racial attitudes of diverse populations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Race Theory and the Whiteness of Teacher Education</dc:title>
  <dc:creator>Christine Sleeter</dc:creator>
  <cp:lastModifiedBy>Christine Sleeter</cp:lastModifiedBy>
  <cp:revision>56</cp:revision>
  <dcterms:created xsi:type="dcterms:W3CDTF">2016-03-19T16:10:01Z</dcterms:created>
  <dcterms:modified xsi:type="dcterms:W3CDTF">2023-08-01T15:05:37Z</dcterms:modified>
</cp:coreProperties>
</file>